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66833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00312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731890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615155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0901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3559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After creating the Pandas data frame from our collected data, we filtered it to only contain Falcon 9 launches.</a:t>
            </a:r>
          </a:p>
          <a:p>
            <a:r>
              <a:rPr lang="en-US" sz="2200" dirty="0">
                <a:solidFill>
                  <a:schemeClr val="accent3">
                    <a:lumMod val="25000"/>
                  </a:schemeClr>
                </a:solidFill>
                <a:latin typeface="Abadi" panose="020B0604020104020204" pitchFamily="34" charset="0"/>
              </a:rPr>
              <a:t>We first dealt with missing data entries in </a:t>
            </a:r>
          </a:p>
          <a:p>
            <a:r>
              <a:rPr lang="en-US" sz="2200" dirty="0">
                <a:solidFill>
                  <a:schemeClr val="accent3">
                    <a:lumMod val="25000"/>
                  </a:schemeClr>
                </a:solidFill>
                <a:latin typeface="Abadi" panose="020B0604020104020204" pitchFamily="34" charset="0"/>
              </a:rPr>
              <a:t>We conducted exploratory data analysis (EDA) and determined the labels for training.</a:t>
            </a:r>
          </a:p>
          <a:p>
            <a:r>
              <a:rPr lang="en-US" sz="2200" dirty="0">
                <a:solidFill>
                  <a:schemeClr val="accent3">
                    <a:lumMod val="25000"/>
                  </a:schemeClr>
                </a:solidFill>
                <a:latin typeface="Abadi" panose="020B0604020104020204" pitchFamily="34" charset="0"/>
              </a:rPr>
              <a:t>We calculated the number of launches at each site and the number and type of orbits.</a:t>
            </a:r>
          </a:p>
          <a:p>
            <a:r>
              <a:rPr lang="en-US" sz="2200" dirty="0">
                <a:solidFill>
                  <a:schemeClr val="accent3">
                    <a:lumMod val="25000"/>
                  </a:schemeClr>
                </a:solidFill>
                <a:latin typeface="Abadi" panose="020B0604020104020204" pitchFamily="34" charset="0"/>
              </a:rPr>
              <a:t>We also created labels for different landing outcomes and exported this to a csv file.</a:t>
            </a:r>
          </a:p>
          <a:p>
            <a:r>
              <a:rPr lang="en-US" dirty="0"/>
              <a:t>The data wrangling code:</a:t>
            </a:r>
          </a:p>
          <a:p>
            <a:pPr marL="0" indent="0">
              <a:buNone/>
            </a:pPr>
            <a:r>
              <a:rPr lang="en-US" sz="1800" dirty="0"/>
              <a:t>https://github.com/JTempletoni/IBM-Data-Capstone/blob/main/3.%20labs-jupyter-spacex-Data%20wrangling.ipynb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151294" y="486184"/>
            <a:ext cx="5397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Data Visualization</a:t>
            </a:r>
          </a:p>
        </p:txBody>
      </p:sp>
      <p:pic>
        <p:nvPicPr>
          <p:cNvPr id="1026" name="Picture 2">
            <a:extLst>
              <a:ext uri="{FF2B5EF4-FFF2-40B4-BE49-F238E27FC236}">
                <a16:creationId xmlns:a16="http://schemas.microsoft.com/office/drawing/2014/main" id="{B893643A-82F8-77C5-43D4-78F0061760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353" y="598677"/>
            <a:ext cx="4390832" cy="2733294"/>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a:noFill/>
          <a:extLst>
            <a:ext uri="{909E8E84-426E-40DD-AFC4-6F175D3DCCD1}">
              <a14:hiddenFill xmlns:a14="http://schemas.microsoft.com/office/drawing/2010/main">
                <a:solidFill>
                  <a:srgbClr val="FFFFFF"/>
                </a:solidFill>
              </a14:hiddenFill>
            </a:ext>
          </a:extLst>
        </p:spPr>
      </p:pic>
      <p:sp>
        <p:nvSpPr>
          <p:cNvPr id="1044" name="Freeform: Shape 1043">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44A9E534-1580-EB4A-C10B-8EF0C51289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8353" y="3526029"/>
            <a:ext cx="3608307"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1294" y="1946684"/>
            <a:ext cx="5397237" cy="4351338"/>
          </a:xfrm>
          <a:prstGeom prst="rect">
            <a:avLst/>
          </a:prstGeom>
        </p:spPr>
        <p:txBody>
          <a:bodyPr vert="horz" lIns="91440" tIns="45720" rIns="91440" bIns="45720" rtlCol="0">
            <a:normAutofit/>
          </a:bodyPr>
          <a:lstStyle/>
          <a:p>
            <a:pPr>
              <a:spcBef>
                <a:spcPts val="1400"/>
              </a:spcBef>
            </a:pPr>
            <a:r>
              <a:rPr lang="en-US" dirty="0"/>
              <a:t>We Explored the relationships within the data; e.g. between flight number and launch site, success rates and orbits etc.</a:t>
            </a:r>
          </a:p>
          <a:p>
            <a:pPr>
              <a:spcBef>
                <a:spcPts val="1400"/>
              </a:spcBef>
            </a:pPr>
            <a:r>
              <a:rPr lang="en-US" sz="1600" dirty="0"/>
              <a:t>GitHub URL:</a:t>
            </a:r>
          </a:p>
          <a:p>
            <a:pPr marL="0" indent="0">
              <a:spcBef>
                <a:spcPts val="1400"/>
              </a:spcBef>
              <a:buNone/>
            </a:pPr>
            <a:r>
              <a:rPr lang="en-US" sz="1600" dirty="0"/>
              <a:t> https://github.com/JTempletoni/IBM-Data-Capstone/blob/main/5.%20edadataviz.ipynb</a:t>
            </a:r>
            <a:endParaRPr lang="en-US" dirty="0"/>
          </a:p>
        </p:txBody>
      </p:sp>
      <p:sp>
        <p:nvSpPr>
          <p:cNvPr id="1046" name="Arc 1045">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our SpaceX data into a PostgreSQL database while still 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environment.</a:t>
            </a:r>
          </a:p>
          <a:p>
            <a:pPr>
              <a:lnSpc>
                <a:spcPct val="100000"/>
              </a:lnSpc>
              <a:spcBef>
                <a:spcPts val="1400"/>
              </a:spcBef>
            </a:pPr>
            <a:r>
              <a:rPr lang="en-US" sz="2200" dirty="0">
                <a:solidFill>
                  <a:schemeClr val="accent3">
                    <a:lumMod val="25000"/>
                  </a:schemeClr>
                </a:solidFill>
                <a:latin typeface="Abadi"/>
              </a:rPr>
              <a:t>We conducted EDA on our SQL data base, we used SQL queries to determine:</a:t>
            </a:r>
          </a:p>
          <a:p>
            <a:pPr lvl="1">
              <a:lnSpc>
                <a:spcPct val="100000"/>
              </a:lnSpc>
              <a:spcBef>
                <a:spcPts val="1400"/>
              </a:spcBef>
            </a:pPr>
            <a:r>
              <a:rPr lang="en-US" sz="1800" dirty="0">
                <a:solidFill>
                  <a:schemeClr val="accent3">
                    <a:lumMod val="25000"/>
                  </a:schemeClr>
                </a:solidFill>
                <a:latin typeface="Abadi"/>
              </a:rPr>
              <a:t>The unique launch sites</a:t>
            </a:r>
          </a:p>
          <a:p>
            <a:pPr lvl="1">
              <a:lnSpc>
                <a:spcPct val="100000"/>
              </a:lnSpc>
              <a:spcBef>
                <a:spcPts val="1400"/>
              </a:spcBef>
            </a:pPr>
            <a:r>
              <a:rPr lang="en-US" sz="1800" dirty="0">
                <a:solidFill>
                  <a:schemeClr val="accent3">
                    <a:lumMod val="25000"/>
                  </a:schemeClr>
                </a:solidFill>
                <a:latin typeface="Abadi"/>
              </a:rPr>
              <a:t>The total mass carried by boosters launched by NASA</a:t>
            </a:r>
          </a:p>
          <a:p>
            <a:pPr lvl="1">
              <a:lnSpc>
                <a:spcPct val="100000"/>
              </a:lnSpc>
              <a:spcBef>
                <a:spcPts val="1400"/>
              </a:spcBef>
            </a:pPr>
            <a:r>
              <a:rPr lang="en-US" sz="1800" dirty="0">
                <a:solidFill>
                  <a:schemeClr val="accent3">
                    <a:lumMod val="25000"/>
                  </a:schemeClr>
                </a:solidFill>
                <a:latin typeface="Abadi"/>
              </a:rPr>
              <a:t>The failed landings involving drone ships, including which boosters and launch sites</a:t>
            </a:r>
          </a:p>
          <a:p>
            <a:pPr lvl="1">
              <a:lnSpc>
                <a:spcPct val="100000"/>
              </a:lnSpc>
              <a:spcBef>
                <a:spcPts val="1400"/>
              </a:spcBef>
            </a:pPr>
            <a:r>
              <a:rPr lang="en-US" sz="1800" dirty="0">
                <a:solidFill>
                  <a:schemeClr val="accent3">
                    <a:lumMod val="25000"/>
                  </a:schemeClr>
                </a:solidFill>
                <a:latin typeface="Abadi"/>
              </a:rPr>
              <a:t>The total number of successful and failed mission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https://github.com/JTempletoni/IBM-Data-Capstone/blob/main/4.%20jupyter-labs-eda-sql-coursera_sqllite.ipynb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Folium interactive map of the launch sites by including objects like markers (circles, lines) to mark the success or failures of mission at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By using binary classification for success (1) and failure (0), </a:t>
            </a:r>
            <a:r>
              <a:rPr lang="en-US" sz="2200" dirty="0" err="1">
                <a:solidFill>
                  <a:schemeClr val="accent3">
                    <a:lumMod val="25000"/>
                  </a:schemeClr>
                </a:solidFill>
                <a:latin typeface="Abadi" panose="020B0604020104020204" pitchFamily="34" charset="0"/>
              </a:rPr>
              <a:t>colour</a:t>
            </a:r>
            <a:r>
              <a:rPr lang="en-US" sz="2200" dirty="0">
                <a:solidFill>
                  <a:schemeClr val="accent3">
                    <a:lumMod val="25000"/>
                  </a:schemeClr>
                </a:solidFill>
                <a:latin typeface="Abadi" panose="020B0604020104020204" pitchFamily="34" charset="0"/>
              </a:rPr>
              <a:t> coding launch sites based on success rate, we identified which launch sites were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We added these so that the data could be interpreted interactively and more intuitively, as the EDA shoed that not all launch sites had equal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800" dirty="0"/>
              <a:t>https://github.com/JTempletoni/IBM-Data-Capstone/blob/main/6.%20lab_jupyter_launch_site_location.ipynb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graphs showing the relationship between outcome and payload mass (kg) for the different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800" dirty="0"/>
              <a:t>https://github.com/JTempletoni/IBM-Data-Capstone/blob/main/7.%20spacex-dash-app.py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then transformed and split the data into subsets for training and testing </a:t>
            </a:r>
          </a:p>
          <a:p>
            <a:pPr>
              <a:lnSpc>
                <a:spcPct val="100000"/>
              </a:lnSpc>
              <a:spcBef>
                <a:spcPts val="1400"/>
              </a:spcBef>
            </a:pPr>
            <a:r>
              <a:rPr lang="en-US" sz="2200" dirty="0">
                <a:solidFill>
                  <a:schemeClr val="accent3">
                    <a:lumMod val="25000"/>
                  </a:schemeClr>
                </a:solidFill>
                <a:latin typeface="Abadi" panose="020B0604020104020204" pitchFamily="34" charset="0"/>
              </a:rPr>
              <a:t>We used this to build different machine learning models, we then fine-tuned different sets of hyperparameters by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optimal hyperparameters for each model. We further improved the models by feature engineering.</a:t>
            </a:r>
          </a:p>
          <a:p>
            <a:pPr>
              <a:lnSpc>
                <a:spcPct val="100000"/>
              </a:lnSpc>
              <a:spcBef>
                <a:spcPts val="1400"/>
              </a:spcBef>
            </a:pPr>
            <a:r>
              <a:rPr lang="en-US" sz="2200" dirty="0">
                <a:solidFill>
                  <a:schemeClr val="accent3">
                    <a:lumMod val="25000"/>
                  </a:schemeClr>
                </a:solidFill>
                <a:latin typeface="Abadi" panose="020B0604020104020204" pitchFamily="34" charset="0"/>
              </a:rPr>
              <a:t>We used prediction accuracy as the metric we evaluate our models success on.</a:t>
            </a:r>
          </a:p>
          <a:p>
            <a:pPr>
              <a:lnSpc>
                <a:spcPct val="100000"/>
              </a:lnSpc>
              <a:spcBef>
                <a:spcPts val="1400"/>
              </a:spcBef>
            </a:pPr>
            <a:r>
              <a:rPr lang="en-US" sz="2200" dirty="0">
                <a:solidFill>
                  <a:schemeClr val="accent3">
                    <a:lumMod val="25000"/>
                  </a:schemeClr>
                </a:solidFill>
                <a:latin typeface="Abadi" panose="020B0604020104020204" pitchFamily="34" charset="0"/>
              </a:rPr>
              <a:t>The code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https://github.com/JTempletoni/IBM-Data-Capstone/blob/main/8.%20SpaceX_Machine%20Learning%20Prediction_Part_5.ipynb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Freeform: Shape 205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Freeform: Shape 205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7981" y="4872922"/>
            <a:ext cx="3933306" cy="1208141"/>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A scatter plot of Flight Number vs. Launch Site</a:t>
            </a:r>
          </a:p>
        </p:txBody>
      </p:sp>
      <p:sp>
        <p:nvSpPr>
          <p:cNvPr id="2061" name="Rectangle 20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3" name="Rectangle 20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 graph of flight number&#10;&#10;AI-generated content may be incorrect.">
            <a:extLst>
              <a:ext uri="{FF2B5EF4-FFF2-40B4-BE49-F238E27FC236}">
                <a16:creationId xmlns:a16="http://schemas.microsoft.com/office/drawing/2014/main" id="{9BEB90D5-9F65-2B57-6076-3EA6811BDC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358623"/>
            <a:ext cx="6408836" cy="39895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4" name="Freeform: Shape 309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6" name="Freeform: Shape 309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Payload vs. Launch Site</a:t>
            </a:r>
          </a:p>
        </p:txBody>
      </p:sp>
      <p:sp>
        <p:nvSpPr>
          <p:cNvPr id="3098" name="Rectangle 309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00" name="Rectangle 309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r>
              <a:rPr lang="en-US" sz="1700"/>
              <a:t>A scatter plot of Payload vs. Launch Site</a:t>
            </a:r>
          </a:p>
          <a:p>
            <a:pPr marL="0">
              <a:spcBef>
                <a:spcPts val="1400"/>
              </a:spcBef>
            </a:pPr>
            <a:endParaRPr lang="en-US" sz="1700"/>
          </a:p>
        </p:txBody>
      </p:sp>
      <p:pic>
        <p:nvPicPr>
          <p:cNvPr id="3074" name="Picture 2" descr="A diagram of a load mass&#10;&#10;AI-generated content may be incorrect.">
            <a:extLst>
              <a:ext uri="{FF2B5EF4-FFF2-40B4-BE49-F238E27FC236}">
                <a16:creationId xmlns:a16="http://schemas.microsoft.com/office/drawing/2014/main" id="{CC9BCB7C-8DC3-090B-DDF3-1CB7EF4A0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8967" y="1311861"/>
            <a:ext cx="6921940" cy="43435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Freeform: Shape 410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410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 Rate vs. Orbit Type</a:t>
            </a:r>
          </a:p>
        </p:txBody>
      </p:sp>
      <p:sp>
        <p:nvSpPr>
          <p:cNvPr id="4109" name="Rectangle 410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r>
              <a:rPr lang="en-US" sz="1700"/>
              <a:t>A bar chart for the success rate of each orbit type</a:t>
            </a:r>
          </a:p>
          <a:p>
            <a:pPr marL="0">
              <a:spcBef>
                <a:spcPts val="1400"/>
              </a:spcBef>
            </a:pPr>
            <a:endParaRPr lang="en-US" sz="1700"/>
          </a:p>
        </p:txBody>
      </p:sp>
      <p:pic>
        <p:nvPicPr>
          <p:cNvPr id="4098" name="Picture 2">
            <a:extLst>
              <a:ext uri="{FF2B5EF4-FFF2-40B4-BE49-F238E27FC236}">
                <a16:creationId xmlns:a16="http://schemas.microsoft.com/office/drawing/2014/main" id="{F8EA6A01-C016-1145-0A9B-6120628BF3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8967" y="861936"/>
            <a:ext cx="6921940" cy="524336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2" name="Rectangle 514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43" name="Freeform: Shape 514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44" name="Freeform: Shape 514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Flight Number vs. Orbit Type</a:t>
            </a:r>
          </a:p>
        </p:txBody>
      </p:sp>
      <p:sp>
        <p:nvSpPr>
          <p:cNvPr id="5145" name="Rectangle 514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6" name="Rectangle 51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r>
              <a:rPr lang="en-US" sz="1700"/>
              <a:t>Ascatter point of Flight number vs. Orbit type</a:t>
            </a:r>
          </a:p>
          <a:p>
            <a:pPr marL="0">
              <a:spcBef>
                <a:spcPts val="1400"/>
              </a:spcBef>
            </a:pPr>
            <a:endParaRPr lang="en-US" sz="1700"/>
          </a:p>
        </p:txBody>
      </p:sp>
      <p:pic>
        <p:nvPicPr>
          <p:cNvPr id="5122" name="Picture 2">
            <a:extLst>
              <a:ext uri="{FF2B5EF4-FFF2-40B4-BE49-F238E27FC236}">
                <a16:creationId xmlns:a16="http://schemas.microsoft.com/office/drawing/2014/main" id="{EA63E9FA-25F8-6A60-04BC-8F88C43BC2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8967" y="1320514"/>
            <a:ext cx="6921940" cy="43262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3" name="Freeform: Shape 615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5" name="Freeform: Shape 615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Payload vs. Orbit Type</a:t>
            </a:r>
          </a:p>
        </p:txBody>
      </p:sp>
      <p:sp>
        <p:nvSpPr>
          <p:cNvPr id="6157" name="Rectangle 615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9" name="Rectangle 615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r>
              <a:rPr lang="en-US" sz="1700"/>
              <a:t>Ascatter point of payload vs. orbit type</a:t>
            </a:r>
          </a:p>
          <a:p>
            <a:pPr marL="0">
              <a:spcBef>
                <a:spcPts val="1400"/>
              </a:spcBef>
            </a:pPr>
            <a:endParaRPr lang="en-US" sz="1700"/>
          </a:p>
        </p:txBody>
      </p:sp>
      <p:pic>
        <p:nvPicPr>
          <p:cNvPr id="6146" name="Picture 2">
            <a:extLst>
              <a:ext uri="{FF2B5EF4-FFF2-40B4-BE49-F238E27FC236}">
                <a16:creationId xmlns:a16="http://schemas.microsoft.com/office/drawing/2014/main" id="{EC403072-10BB-EAD2-4C18-E5F4874437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8967" y="1320514"/>
            <a:ext cx="6921940" cy="43262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84" name="Freeform: Shape 718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85" name="Freeform: Shape 718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7981" y="4872922"/>
            <a:ext cx="3933306" cy="1208141"/>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A line chart of yearly average success rate</a:t>
            </a:r>
          </a:p>
        </p:txBody>
      </p:sp>
      <p:sp>
        <p:nvSpPr>
          <p:cNvPr id="7181" name="Rectangle 71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3" name="Rectangle 71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a:extLst>
              <a:ext uri="{FF2B5EF4-FFF2-40B4-BE49-F238E27FC236}">
                <a16:creationId xmlns:a16="http://schemas.microsoft.com/office/drawing/2014/main" id="{E9EBDDF3-29F7-6752-416C-D940BFDE84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910005"/>
            <a:ext cx="6408836" cy="48867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All Launch Site Names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Found the names of the unique launch sites</a:t>
            </a:r>
          </a:p>
          <a:p>
            <a:pPr>
              <a:spcBef>
                <a:spcPts val="1400"/>
              </a:spcBef>
            </a:pPr>
            <a:r>
              <a:rPr lang="en-US" sz="1700" dirty="0"/>
              <a:t>Used ‘SELECT DISTINCT’ statement to return only the unique launch sites from the ‘LAUNCH_SITE’ column of the SPACEXTBL table.</a:t>
            </a:r>
          </a:p>
        </p:txBody>
      </p:sp>
      <p:pic>
        <p:nvPicPr>
          <p:cNvPr id="6" name="Picture 5">
            <a:extLst>
              <a:ext uri="{FF2B5EF4-FFF2-40B4-BE49-F238E27FC236}">
                <a16:creationId xmlns:a16="http://schemas.microsoft.com/office/drawing/2014/main" id="{46F89530-E826-D561-993D-BB7131EF185A}"/>
              </a:ext>
            </a:extLst>
          </p:cNvPr>
          <p:cNvPicPr>
            <a:picLocks noChangeAspect="1"/>
          </p:cNvPicPr>
          <p:nvPr/>
        </p:nvPicPr>
        <p:blipFill>
          <a:blip r:embed="rId2"/>
          <a:stretch>
            <a:fillRect/>
          </a:stretch>
        </p:blipFill>
        <p:spPr>
          <a:xfrm>
            <a:off x="4901184" y="1807190"/>
            <a:ext cx="6922008" cy="334420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Found  5 records where launch sites begin with `CCA`</a:t>
            </a:r>
          </a:p>
          <a:p>
            <a:pPr>
              <a:lnSpc>
                <a:spcPct val="100000"/>
              </a:lnSpc>
              <a:spcBef>
                <a:spcPts val="1400"/>
              </a:spcBef>
            </a:pPr>
            <a:r>
              <a:rPr lang="en-US" sz="1600" dirty="0"/>
              <a:t>Used the ‘LIKE’ command with ‘%’ wildcard in ‘WHERE’ clause to select and display a table of all records where launch sites begin with the string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BEA868B-9F79-F934-361D-AD9E93E624AA}"/>
              </a:ext>
            </a:extLst>
          </p:cNvPr>
          <p:cNvPicPr>
            <a:picLocks noChangeAspect="1"/>
          </p:cNvPicPr>
          <p:nvPr/>
        </p:nvPicPr>
        <p:blipFill>
          <a:blip r:embed="rId3"/>
          <a:stretch>
            <a:fillRect/>
          </a:stretch>
        </p:blipFill>
        <p:spPr>
          <a:xfrm>
            <a:off x="335829" y="3242346"/>
            <a:ext cx="11383964" cy="30770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boosters from NASA</a:t>
            </a:r>
          </a:p>
          <a:p>
            <a:pPr>
              <a:lnSpc>
                <a:spcPct val="100000"/>
              </a:lnSpc>
              <a:spcBef>
                <a:spcPts val="1400"/>
              </a:spcBef>
            </a:pPr>
            <a:r>
              <a:rPr lang="en-US" sz="1600" dirty="0"/>
              <a:t>Used the ‘SUM()’ function to return and display the total sum of the ‘PAYLOAD_MASS_KG’ column for ‘Customer’ ‘NASA(CRS’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B0CCE76-8774-5A90-9CCC-497C0C20C7C1}"/>
              </a:ext>
            </a:extLst>
          </p:cNvPr>
          <p:cNvPicPr>
            <a:picLocks noChangeAspect="1"/>
          </p:cNvPicPr>
          <p:nvPr/>
        </p:nvPicPr>
        <p:blipFill>
          <a:blip r:embed="rId3"/>
          <a:stretch>
            <a:fillRect/>
          </a:stretch>
        </p:blipFill>
        <p:spPr>
          <a:xfrm>
            <a:off x="1290688" y="3485289"/>
            <a:ext cx="9610624" cy="23514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a:t>
            </a:r>
          </a:p>
          <a:p>
            <a:pPr>
              <a:lnSpc>
                <a:spcPct val="100000"/>
              </a:lnSpc>
              <a:spcBef>
                <a:spcPts val="1400"/>
              </a:spcBef>
            </a:pPr>
            <a:r>
              <a:rPr lang="en-US" sz="1600" dirty="0"/>
              <a:t>• Used the ‘AVG()’ function to return and display the 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7CB9DA5-9089-946E-4584-8C597293959D}"/>
              </a:ext>
            </a:extLst>
          </p:cNvPr>
          <p:cNvPicPr>
            <a:picLocks noChangeAspect="1"/>
          </p:cNvPicPr>
          <p:nvPr/>
        </p:nvPicPr>
        <p:blipFill>
          <a:blip r:embed="rId3"/>
          <a:stretch>
            <a:fillRect/>
          </a:stretch>
        </p:blipFill>
        <p:spPr>
          <a:xfrm>
            <a:off x="685701" y="3291840"/>
            <a:ext cx="10820598" cy="222948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1600" dirty="0"/>
              <a:t>Used the ‘MIN()’ function to return and display the first date when the first successful landing outcome on ground pad ‘Success (ground pad)’ </a:t>
            </a:r>
            <a:r>
              <a:rPr lang="en-US" sz="1600" dirty="0" err="1"/>
              <a:t>occured</a:t>
            </a:r>
            <a:r>
              <a:rPr lang="en-US" sz="1600" dirty="0"/>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135CB6C-35F7-0BD5-44A2-ADA376744DC0}"/>
              </a:ext>
            </a:extLst>
          </p:cNvPr>
          <p:cNvPicPr>
            <a:picLocks noChangeAspect="1"/>
          </p:cNvPicPr>
          <p:nvPr/>
        </p:nvPicPr>
        <p:blipFill>
          <a:blip r:embed="rId3"/>
          <a:stretch>
            <a:fillRect/>
          </a:stretch>
        </p:blipFill>
        <p:spPr>
          <a:xfrm>
            <a:off x="2218775" y="2915292"/>
            <a:ext cx="7509702" cy="29571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9370" y="1832702"/>
            <a:ext cx="9745589" cy="20179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r>
              <a:rPr lang="en-US" sz="1600" dirty="0"/>
              <a:t>Used ‘Select Distinct’ statement to return and list the ‘unique’ names of boosters with operators &gt;4000 and &lt;6000, thus only listing boosters with payloads between (4000, 6000) with successful landings on drone ships.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44ED3B6-7BDF-4826-4328-49CBD806B22A}"/>
              </a:ext>
            </a:extLst>
          </p:cNvPr>
          <p:cNvPicPr>
            <a:picLocks noChangeAspect="1"/>
          </p:cNvPicPr>
          <p:nvPr/>
        </p:nvPicPr>
        <p:blipFill>
          <a:blip r:embed="rId3"/>
          <a:stretch>
            <a:fillRect/>
          </a:stretch>
        </p:blipFill>
        <p:spPr>
          <a:xfrm>
            <a:off x="1196314" y="3616178"/>
            <a:ext cx="9278645" cy="26102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3679"/>
            <a:ext cx="9400149" cy="49235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Collection of SpaceX Data using SpaceX API</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Collection of SpaceX Data using Web Scraping</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Data Wrangling of SpaceX Data</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Exploratory Data Analysis (EDA) of SpaceX Data using SQL</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Data Visualization of SpaceX EDA using Python Pandas and Matplotlib</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SpaceX Launch Site analysis with Folium Interactive Visual Analytics and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Dashboards.</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Machine Learning Predictions of SpaceX Landings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EDA results</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Interactive visual analytics</a:t>
            </a:r>
          </a:p>
          <a:p>
            <a:pPr marL="457200" indent="-4572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Predictive analysis via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600" dirty="0"/>
              <a:t>Used the ‘COUNT()’ function with the ‘GROUP BY’ statement to return the total number of missions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7521BFF-51F5-9377-6D31-34B21B51B027}"/>
              </a:ext>
            </a:extLst>
          </p:cNvPr>
          <p:cNvPicPr>
            <a:picLocks noChangeAspect="1"/>
          </p:cNvPicPr>
          <p:nvPr/>
        </p:nvPicPr>
        <p:blipFill>
          <a:blip r:embed="rId3"/>
          <a:stretch>
            <a:fillRect/>
          </a:stretch>
        </p:blipFill>
        <p:spPr>
          <a:xfrm>
            <a:off x="1540216" y="2987040"/>
            <a:ext cx="8923777" cy="24587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600" dirty="0"/>
              <a:t>• Used a Subquery to return and pass the Max payload and then to list all the boosters that have carried the Max payload of 15600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6D49DD0-87C4-B804-22BD-E1717B25D6E4}"/>
              </a:ext>
            </a:extLst>
          </p:cNvPr>
          <p:cNvPicPr>
            <a:picLocks noChangeAspect="1"/>
          </p:cNvPicPr>
          <p:nvPr/>
        </p:nvPicPr>
        <p:blipFill>
          <a:blip r:embed="rId3"/>
          <a:stretch>
            <a:fillRect/>
          </a:stretch>
        </p:blipFill>
        <p:spPr>
          <a:xfrm>
            <a:off x="3134029" y="2742608"/>
            <a:ext cx="5787563" cy="35767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r>
              <a:rPr lang="en-US" sz="1600" dirty="0"/>
              <a:t>Used the ‘</a:t>
            </a:r>
            <a:r>
              <a:rPr lang="en-US" sz="1600" dirty="0" err="1"/>
              <a:t>subsrt</a:t>
            </a:r>
            <a:r>
              <a:rPr lang="en-US" sz="1600" dirty="0"/>
              <a:t>()’ in the select statement to get the month and year from the date column where </a:t>
            </a:r>
            <a:r>
              <a:rPr lang="en-US" sz="1600" dirty="0" err="1"/>
              <a:t>substr</a:t>
            </a:r>
            <a:r>
              <a:rPr lang="en-US" sz="1600" dirty="0"/>
              <a:t>(Date,7,4)='2015’. Then for year and ‘</a:t>
            </a:r>
            <a:r>
              <a:rPr lang="en-US" sz="1600" dirty="0" err="1"/>
              <a:t>Landing_outcome</a:t>
            </a:r>
            <a:r>
              <a:rPr lang="en-US" sz="1600" dirty="0"/>
              <a:t>’ was ‘Failure (drone ship)’ to return the records matching the filter.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C5EDE310-029D-46EC-750C-6434DF66C6C1}"/>
              </a:ext>
            </a:extLst>
          </p:cNvPr>
          <p:cNvPicPr>
            <a:picLocks noChangeAspect="1"/>
          </p:cNvPicPr>
          <p:nvPr/>
        </p:nvPicPr>
        <p:blipFill>
          <a:blip r:embed="rId3"/>
          <a:stretch>
            <a:fillRect/>
          </a:stretch>
        </p:blipFill>
        <p:spPr>
          <a:xfrm>
            <a:off x="2591335" y="3521451"/>
            <a:ext cx="6872951" cy="2905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dirty="0">
                <a:solidFill>
                  <a:schemeClr val="accent3">
                    <a:lumMod val="25000"/>
                  </a:schemeClr>
                </a:solidFill>
              </a:rPr>
              <a:t>Used the SELECT function and filtered by Success and between two dates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C09FF45-19D1-5BAF-1663-0A99EE322B19}"/>
              </a:ext>
            </a:extLst>
          </p:cNvPr>
          <p:cNvPicPr>
            <a:picLocks noChangeAspect="1"/>
          </p:cNvPicPr>
          <p:nvPr/>
        </p:nvPicPr>
        <p:blipFill>
          <a:blip r:embed="rId3"/>
          <a:stretch>
            <a:fillRect/>
          </a:stretch>
        </p:blipFill>
        <p:spPr>
          <a:xfrm>
            <a:off x="740851" y="3429000"/>
            <a:ext cx="10717121" cy="335326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A</a:t>
            </a:r>
            <a:r>
              <a:rPr lang="en-US" sz="4400" kern="1200" dirty="0">
                <a:solidFill>
                  <a:schemeClr val="tx1"/>
                </a:solidFill>
                <a:latin typeface="+mj-lt"/>
                <a:ea typeface="+mj-ea"/>
                <a:cs typeface="+mj-cs"/>
              </a:rPr>
              <a:t>ll launch sites </a:t>
            </a:r>
            <a:r>
              <a:rPr lang="en-US" sz="4400" kern="1200" dirty="0" err="1">
                <a:solidFill>
                  <a:schemeClr val="tx1"/>
                </a:solidFill>
                <a:latin typeface="+mj-lt"/>
                <a:ea typeface="+mj-ea"/>
                <a:cs typeface="+mj-cs"/>
              </a:rPr>
              <a:t>ona</a:t>
            </a:r>
            <a:r>
              <a:rPr lang="en-US" sz="4400" kern="1200" dirty="0">
                <a:solidFill>
                  <a:schemeClr val="tx1"/>
                </a:solidFill>
                <a:latin typeface="+mj-lt"/>
                <a:ea typeface="+mj-ea"/>
                <a:cs typeface="+mj-cs"/>
              </a:rPr>
              <a:t> global map</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10EB020-8853-1ECA-3A28-830A044A08E9}"/>
              </a:ext>
            </a:extLst>
          </p:cNvPr>
          <p:cNvPicPr>
            <a:picLocks noChangeAspect="1"/>
          </p:cNvPicPr>
          <p:nvPr/>
        </p:nvPicPr>
        <p:blipFill>
          <a:blip r:embed="rId2"/>
          <a:stretch>
            <a:fillRect/>
          </a:stretch>
        </p:blipFill>
        <p:spPr>
          <a:xfrm>
            <a:off x="703182" y="2131868"/>
            <a:ext cx="4777381" cy="24245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sz="2400" dirty="0"/>
              <a:t>All the launch sites are in proximity to the Equator. Also all the launch sites are in very close proximity to the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Launch outcomes for each site on the map</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E98B406D-4CEF-6354-1146-42DD22B2D5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2006461"/>
            <a:ext cx="4777381" cy="26753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sz="2600" dirty="0"/>
              <a:t>• In Florida launch site KSC LC-39A has a high success rate in comparison to the launch sites CCAFS SLC-40 &amp; CCAFS LC-40.</a:t>
            </a:r>
          </a:p>
          <a:p>
            <a:pPr>
              <a:spcBef>
                <a:spcPts val="1400"/>
              </a:spcBef>
            </a:pPr>
            <a:endParaRPr lang="en-US" sz="26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7" name="Arc 205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894962" y="479493"/>
            <a:ext cx="5458838"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Distances between a launch site to its proximities (infrastructure)</a:t>
            </a:r>
          </a:p>
        </p:txBody>
      </p:sp>
      <p:sp>
        <p:nvSpPr>
          <p:cNvPr id="2059" name="Freeform: Shape 205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a:extLst>
              <a:ext uri="{FF2B5EF4-FFF2-40B4-BE49-F238E27FC236}">
                <a16:creationId xmlns:a16="http://schemas.microsoft.com/office/drawing/2014/main" id="{3EF0FBB5-AB8F-2B62-BFE4-3C98E04933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4354" y="1984442"/>
            <a:ext cx="5106254" cy="23744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sz="2200" dirty="0"/>
              <a:t>The launch site is 0.9km from the coastline.</a:t>
            </a:r>
          </a:p>
          <a:p>
            <a:pPr>
              <a:spcBef>
                <a:spcPts val="1400"/>
              </a:spcBef>
            </a:pPr>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30936"/>
            <a:ext cx="3599688" cy="146304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FFFFFF"/>
                </a:solidFill>
                <a:latin typeface="+mj-lt"/>
                <a:ea typeface="+mj-ea"/>
                <a:cs typeface="+mj-cs"/>
              </a:rPr>
              <a:t>L</a:t>
            </a:r>
            <a:r>
              <a:rPr lang="en-US" sz="4400" kern="1200" dirty="0">
                <a:solidFill>
                  <a:srgbClr val="FFFFFF"/>
                </a:solidFill>
                <a:latin typeface="+mj-lt"/>
                <a:ea typeface="+mj-ea"/>
                <a:cs typeface="+mj-cs"/>
              </a:rPr>
              <a:t>aunch success count for all sites</a:t>
            </a:r>
          </a:p>
        </p:txBody>
      </p:sp>
      <p:sp>
        <p:nvSpPr>
          <p:cNvPr id="29"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000" dirty="0"/>
              <a:t>Launch site KSC LC-39A has the highest launch success rate at 42% followed by CCAFS LC-40 at 29%, VAFB SLC-4E at 17% and lastly launch site CCAFS SLC-40 with a success rate of 13%.</a:t>
            </a:r>
            <a:endParaRPr lang="en-US" sz="2000" dirty="0">
              <a:solidFill>
                <a:srgbClr val="FFFFFF"/>
              </a:solidFill>
            </a:endParaRPr>
          </a:p>
        </p:txBody>
      </p:sp>
      <p:pic>
        <p:nvPicPr>
          <p:cNvPr id="4" name="Picture 3" descr="A pie chart with different colored circles&#10;&#10;AI-generated content may be incorrect.">
            <a:extLst>
              <a:ext uri="{FF2B5EF4-FFF2-40B4-BE49-F238E27FC236}">
                <a16:creationId xmlns:a16="http://schemas.microsoft.com/office/drawing/2014/main" id="{16ACFB7B-0666-37D9-0B2D-520973A8BF9E}"/>
              </a:ext>
            </a:extLst>
          </p:cNvPr>
          <p:cNvPicPr>
            <a:picLocks noChangeAspect="1"/>
          </p:cNvPicPr>
          <p:nvPr/>
        </p:nvPicPr>
        <p:blipFill>
          <a:blip r:embed="rId3"/>
          <a:stretch>
            <a:fillRect/>
          </a:stretch>
        </p:blipFill>
        <p:spPr>
          <a:xfrm>
            <a:off x="967265" y="2971800"/>
            <a:ext cx="10245277" cy="32784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3482"/>
            <a:ext cx="8244812" cy="3269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SpaceX’s website advertises that their Falcon 9 rocket costs only 62 million USD to launch. This low cost for a rocket launch is achieved by reusing the first stage. If it is possible to predict whether the first stage will land we can cost the launches more accurately. This data could be used by rivals to SpaceX who wish to bid for rocket launch contracts.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800" dirty="0">
                <a:solidFill>
                  <a:schemeClr val="accent3">
                    <a:lumMod val="25000"/>
                  </a:schemeClr>
                </a:solidFill>
                <a:latin typeface="Abadi" panose="020B0604020104020204" pitchFamily="34" charset="0"/>
              </a:rPr>
              <a:t>In this project, we predict if the Falcon 9 first stage boosters will land. We achieve this by using the Falcon 9 data provided by SpaceX on their website.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t>
            </a:r>
            <a:r>
              <a:rPr lang="en-US" sz="4400" kern="1200" dirty="0">
                <a:solidFill>
                  <a:schemeClr val="tx1"/>
                </a:solidFill>
                <a:latin typeface="+mj-lt"/>
                <a:ea typeface="+mj-ea"/>
                <a:cs typeface="+mj-cs"/>
              </a:rPr>
              <a:t>aunch site with highest launch success ratio</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dirty="0"/>
              <a:t>Launch site CCAFS LC-40 had the highest success ratio of 73% success against 27% failed launches. </a:t>
            </a:r>
          </a:p>
        </p:txBody>
      </p:sp>
      <p:pic>
        <p:nvPicPr>
          <p:cNvPr id="4" name="Picture 3">
            <a:extLst>
              <a:ext uri="{FF2B5EF4-FFF2-40B4-BE49-F238E27FC236}">
                <a16:creationId xmlns:a16="http://schemas.microsoft.com/office/drawing/2014/main" id="{6A5167CE-0B79-9C70-802F-B70F514CE3F8}"/>
              </a:ext>
            </a:extLst>
          </p:cNvPr>
          <p:cNvPicPr>
            <a:picLocks noChangeAspect="1"/>
          </p:cNvPicPr>
          <p:nvPr/>
        </p:nvPicPr>
        <p:blipFill>
          <a:blip r:embed="rId2"/>
          <a:stretch>
            <a:fillRect/>
          </a:stretch>
        </p:blipFill>
        <p:spPr>
          <a:xfrm>
            <a:off x="630936" y="2414563"/>
            <a:ext cx="10917936" cy="371209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Outcome scatter plot for all sites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400" dirty="0"/>
              <a:t>For the Launch site CCAFS LC-40 the booster version FT has the largest success rate from a payload mass of &gt;2000kg.</a:t>
            </a:r>
            <a:endParaRPr lang="en-US" sz="700" dirty="0"/>
          </a:p>
        </p:txBody>
      </p:sp>
      <p:pic>
        <p:nvPicPr>
          <p:cNvPr id="4" name="Picture 3">
            <a:extLst>
              <a:ext uri="{FF2B5EF4-FFF2-40B4-BE49-F238E27FC236}">
                <a16:creationId xmlns:a16="http://schemas.microsoft.com/office/drawing/2014/main" id="{DCB30575-5C66-F321-4E63-76D8D4F0F290}"/>
              </a:ext>
            </a:extLst>
          </p:cNvPr>
          <p:cNvPicPr>
            <a:picLocks noChangeAspect="1"/>
          </p:cNvPicPr>
          <p:nvPr/>
        </p:nvPicPr>
        <p:blipFill>
          <a:blip r:embed="rId2"/>
          <a:stretch>
            <a:fillRect/>
          </a:stretch>
        </p:blipFill>
        <p:spPr>
          <a:xfrm>
            <a:off x="630936" y="2523743"/>
            <a:ext cx="10917936" cy="34937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838199" y="1320126"/>
            <a:ext cx="3806729" cy="30723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Classification Model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1" y="4515901"/>
            <a:ext cx="3806727" cy="1407511"/>
          </a:xfrm>
          <a:prstGeom prst="rect">
            <a:avLst/>
          </a:prstGeom>
        </p:spPr>
        <p:txBody>
          <a:bodyPr vert="horz" lIns="91440" tIns="45720" rIns="91440" bIns="45720" rtlCol="0" anchor="ctr">
            <a:normAutofit/>
          </a:bodyPr>
          <a:lstStyle/>
          <a:p>
            <a:pPr marL="0" indent="0">
              <a:buNone/>
            </a:pPr>
            <a:r>
              <a:rPr lang="en-US" sz="2000" kern="1200" dirty="0">
                <a:solidFill>
                  <a:schemeClr val="tx1"/>
                </a:solidFill>
                <a:latin typeface="+mn-lt"/>
                <a:ea typeface="+mn-ea"/>
                <a:cs typeface="+mn-cs"/>
              </a:rPr>
              <a:t>All the models performed the same on the test data, achieving the same accuracy of 0.833333.</a:t>
            </a:r>
          </a:p>
        </p:txBody>
      </p:sp>
      <p:pic>
        <p:nvPicPr>
          <p:cNvPr id="3" name="Picture 2">
            <a:extLst>
              <a:ext uri="{FF2B5EF4-FFF2-40B4-BE49-F238E27FC236}">
                <a16:creationId xmlns:a16="http://schemas.microsoft.com/office/drawing/2014/main" id="{347B98A4-C9AE-5676-EBFF-C66E07D02DD1}"/>
              </a:ext>
            </a:extLst>
          </p:cNvPr>
          <p:cNvPicPr>
            <a:picLocks noChangeAspect="1"/>
          </p:cNvPicPr>
          <p:nvPr/>
        </p:nvPicPr>
        <p:blipFill>
          <a:blip r:embed="rId2"/>
          <a:srcRect t="2327" r="-1" b="418"/>
          <a:stretch/>
        </p:blipFill>
        <p:spPr>
          <a:xfrm>
            <a:off x="5463389" y="950425"/>
            <a:ext cx="5941497" cy="481528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43</a:t>
            </a:fld>
            <a:endParaRPr lang="en-US" sz="1200">
              <a:solidFill>
                <a:schemeClr val="tx1">
                  <a:lumMod val="50000"/>
                  <a:lumOff val="50000"/>
                </a:schemeClr>
              </a:solidFill>
              <a:latin typeface="+mn-lt"/>
            </a:endParaRPr>
          </a:p>
        </p:txBody>
      </p:sp>
      <p:grpSp>
        <p:nvGrpSpPr>
          <p:cNvPr id="21" name="Group 20">
            <a:extLst>
              <a:ext uri="{FF2B5EF4-FFF2-40B4-BE49-F238E27FC236}">
                <a16:creationId xmlns:a16="http://schemas.microsoft.com/office/drawing/2014/main" id="{71E4E172-1EA7-E251-8265-AD4D673154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2" name="Rectangle 21">
              <a:extLst>
                <a:ext uri="{FF2B5EF4-FFF2-40B4-BE49-F238E27FC236}">
                  <a16:creationId xmlns:a16="http://schemas.microsoft.com/office/drawing/2014/main" id="{B36EE4C1-7905-4652-A645-D2C3112E2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2D6870-BDC0-AE8B-A7F5-D570327D1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876693" y="741391"/>
            <a:ext cx="3455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76693" y="2533476"/>
            <a:ext cx="3455821" cy="3447832"/>
          </a:xfrm>
          <a:prstGeom prst="rect">
            <a:avLst/>
          </a:prstGeom>
        </p:spPr>
        <p:txBody>
          <a:bodyPr vert="horz" lIns="91440" tIns="45720" rIns="91440" bIns="45720" rtlCol="0" anchor="t">
            <a:normAutofit/>
          </a:bodyPr>
          <a:lstStyle/>
          <a:p>
            <a:pPr marL="0"/>
            <a:r>
              <a:rPr lang="en-US" sz="2000" dirty="0"/>
              <a:t>All the classification models had the same confusion matrices and were able to distinguish between the different classes. All of the models suffered from false positives.</a:t>
            </a:r>
          </a:p>
        </p:txBody>
      </p:sp>
      <p:pic>
        <p:nvPicPr>
          <p:cNvPr id="3074" name="Picture 2">
            <a:extLst>
              <a:ext uri="{FF2B5EF4-FFF2-40B4-BE49-F238E27FC236}">
                <a16:creationId xmlns:a16="http://schemas.microsoft.com/office/drawing/2014/main" id="{27BFC65D-5CDB-9146-1B30-684A0EE549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2679" y="741391"/>
            <a:ext cx="6279332" cy="53845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grpSp>
        <p:nvGrpSpPr>
          <p:cNvPr id="3092" name="Group 309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093" name="Rectangle 309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Autofit/>
          </a:bodyPr>
          <a:lstStyle/>
          <a:p>
            <a:pPr>
              <a:lnSpc>
                <a:spcPct val="100000"/>
              </a:lnSpc>
              <a:spcBef>
                <a:spcPts val="1400"/>
              </a:spcBef>
            </a:pPr>
            <a:r>
              <a:rPr lang="en-US" sz="2000" dirty="0"/>
              <a:t>The different launch sites have different success rates. CCAFS LC-40, has a success rate of 60 %, while KSC LC-39A and VAFB SLC 4E has a success rate of 77%.</a:t>
            </a:r>
          </a:p>
          <a:p>
            <a:pPr>
              <a:lnSpc>
                <a:spcPct val="100000"/>
              </a:lnSpc>
              <a:spcBef>
                <a:spcPts val="1400"/>
              </a:spcBef>
            </a:pPr>
            <a:r>
              <a:rPr lang="en-US" sz="2000" dirty="0"/>
              <a:t>  It can be seen that, as the flight number increases in each of the 3 launch sites, so does the success rate. For instance, the success rate for the VAFB SLC 4E launch site is 100% after the Flight number 50. Both KSC LC 39A and CCAFS SLC 40 have a 100% success rates after their 80th flights. </a:t>
            </a:r>
          </a:p>
          <a:p>
            <a:pPr>
              <a:lnSpc>
                <a:spcPct val="100000"/>
              </a:lnSpc>
              <a:spcBef>
                <a:spcPts val="1400"/>
              </a:spcBef>
            </a:pPr>
            <a:r>
              <a:rPr lang="en-US" sz="2000" dirty="0"/>
              <a:t> Orbits ES-L1, GEO, HEO &amp; SSO have the highest success rates at 100%, with SO orbit having the lowest success rate at ~50%. </a:t>
            </a:r>
          </a:p>
          <a:p>
            <a:pPr>
              <a:lnSpc>
                <a:spcPct val="100000"/>
              </a:lnSpc>
              <a:spcBef>
                <a:spcPts val="1400"/>
              </a:spcBef>
            </a:pPr>
            <a:r>
              <a:rPr lang="en-US" sz="2000" dirty="0"/>
              <a:t> With heavy payloads the successful landing or positive landing rate are more for Polar, LEO and ISS.</a:t>
            </a:r>
          </a:p>
          <a:p>
            <a:pPr>
              <a:lnSpc>
                <a:spcPct val="100000"/>
              </a:lnSpc>
              <a:spcBef>
                <a:spcPts val="1400"/>
              </a:spcBef>
            </a:pPr>
            <a:r>
              <a:rPr lang="en-US" sz="2000" dirty="0"/>
              <a:t>The success rate since 2013 has increased until 2020, showing an improvement in abilities.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 How the Falcon launch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collected from the SpaceX website via API by using a get request to the SPACEX API. This was Achieved by defining multiple helper functions that helped in the extraction of the data by attaching identification numbers to the launch data, then using the get request to get the launch data from the SpaceX API </a:t>
            </a:r>
            <a:r>
              <a:rPr lang="en-US" sz="1800" dirty="0" err="1">
                <a:solidFill>
                  <a:schemeClr val="accent3">
                    <a:lumMod val="25000"/>
                  </a:schemeClr>
                </a:solidFill>
                <a:latin typeface="Abadi" panose="020B0604020104020204" pitchFamily="34" charset="0"/>
              </a:rPr>
              <a:t>url</a:t>
            </a:r>
            <a:r>
              <a:rPr lang="en-US" sz="1800" dirty="0">
                <a:solidFill>
                  <a:schemeClr val="accent3">
                    <a:lumMod val="25000"/>
                  </a:schemeClr>
                </a:solidFill>
                <a:latin typeface="Abadi" panose="020B0604020104020204" pitchFamily="34" charset="0"/>
              </a:rPr>
              <a:t> address. </a:t>
            </a:r>
          </a:p>
          <a:p>
            <a:pPr lvl="1">
              <a:lnSpc>
                <a:spcPct val="100000"/>
              </a:lnSpc>
              <a:spcBef>
                <a:spcPts val="1400"/>
              </a:spcBef>
            </a:pPr>
            <a:r>
              <a:rPr lang="en-US" sz="1800" dirty="0">
                <a:solidFill>
                  <a:schemeClr val="accent3">
                    <a:lumMod val="25000"/>
                  </a:schemeClr>
                </a:solidFill>
                <a:latin typeface="Abadi" panose="020B0604020104020204" pitchFamily="34" charset="0"/>
              </a:rPr>
              <a:t>As we received the data in the JSON format, to ensure consistency we parsed and decoded the data received from the get request and converted this into a pandas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We also used web scraping to gather historical launch data from Wikipedia, this data was stored in HTML format. By using the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library, we extracted the tables with data from the Wikipedia web page. We then parsed the data and converted it into another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4998720"/>
            <a:ext cx="2743200" cy="1428491"/>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740B18F-2100-20D8-D12A-0CBD85FEF409}"/>
              </a:ext>
            </a:extLst>
          </p:cNvPr>
          <p:cNvSpPr/>
          <p:nvPr/>
        </p:nvSpPr>
        <p:spPr>
          <a:xfrm>
            <a:off x="8079772" y="1636748"/>
            <a:ext cx="1270000" cy="54904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SpaceX Data</a:t>
            </a:r>
            <a:endParaRPr lang="en-GB" dirty="0"/>
          </a:p>
        </p:txBody>
      </p:sp>
      <p:cxnSp>
        <p:nvCxnSpPr>
          <p:cNvPr id="9" name="Straight Arrow Connector 8">
            <a:extLst>
              <a:ext uri="{FF2B5EF4-FFF2-40B4-BE49-F238E27FC236}">
                <a16:creationId xmlns:a16="http://schemas.microsoft.com/office/drawing/2014/main" id="{6294CC3D-A097-D63A-B357-640C30722791}"/>
              </a:ext>
            </a:extLst>
          </p:cNvPr>
          <p:cNvCxnSpPr>
            <a:cxnSpLocks/>
            <a:stCxn id="2" idx="2"/>
          </p:cNvCxnSpPr>
          <p:nvPr/>
        </p:nvCxnSpPr>
        <p:spPr>
          <a:xfrm>
            <a:off x="8714772" y="2185797"/>
            <a:ext cx="0" cy="37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DBA10A9-7A7D-7FFA-C8FB-7B9F1073E597}"/>
              </a:ext>
            </a:extLst>
          </p:cNvPr>
          <p:cNvSpPr/>
          <p:nvPr/>
        </p:nvSpPr>
        <p:spPr>
          <a:xfrm>
            <a:off x="6301772" y="3461045"/>
            <a:ext cx="4826000" cy="549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Parse and Decode Data</a:t>
            </a:r>
            <a:endParaRPr lang="en-GB" dirty="0"/>
          </a:p>
        </p:txBody>
      </p:sp>
      <p:sp>
        <p:nvSpPr>
          <p:cNvPr id="14" name="Oval 13">
            <a:extLst>
              <a:ext uri="{FF2B5EF4-FFF2-40B4-BE49-F238E27FC236}">
                <a16:creationId xmlns:a16="http://schemas.microsoft.com/office/drawing/2014/main" id="{8F9E8A7B-E93D-60BB-B14B-63D0878C3036}"/>
              </a:ext>
            </a:extLst>
          </p:cNvPr>
          <p:cNvSpPr/>
          <p:nvPr/>
        </p:nvSpPr>
        <p:spPr>
          <a:xfrm>
            <a:off x="7962932" y="2556075"/>
            <a:ext cx="1493520" cy="54010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API GET request</a:t>
            </a:r>
            <a:endParaRPr lang="en-GB" dirty="0"/>
          </a:p>
        </p:txBody>
      </p:sp>
      <p:sp>
        <p:nvSpPr>
          <p:cNvPr id="12" name="Oval 11">
            <a:extLst>
              <a:ext uri="{FF2B5EF4-FFF2-40B4-BE49-F238E27FC236}">
                <a16:creationId xmlns:a16="http://schemas.microsoft.com/office/drawing/2014/main" id="{3DC6DEA0-BC1F-8F5D-9F0C-31B9A6EDDD44}"/>
              </a:ext>
            </a:extLst>
          </p:cNvPr>
          <p:cNvSpPr/>
          <p:nvPr/>
        </p:nvSpPr>
        <p:spPr>
          <a:xfrm>
            <a:off x="9792091" y="1636748"/>
            <a:ext cx="1493520" cy="540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Sources</a:t>
            </a:r>
            <a:endParaRPr lang="en-GB" dirty="0"/>
          </a:p>
        </p:txBody>
      </p:sp>
      <p:cxnSp>
        <p:nvCxnSpPr>
          <p:cNvPr id="22" name="Straight Arrow Connector 21">
            <a:extLst>
              <a:ext uri="{FF2B5EF4-FFF2-40B4-BE49-F238E27FC236}">
                <a16:creationId xmlns:a16="http://schemas.microsoft.com/office/drawing/2014/main" id="{1E6EB035-41EC-39CD-05BA-D40FA41A00C8}"/>
              </a:ext>
            </a:extLst>
          </p:cNvPr>
          <p:cNvCxnSpPr>
            <a:stCxn id="11" idx="2"/>
          </p:cNvCxnSpPr>
          <p:nvPr/>
        </p:nvCxnSpPr>
        <p:spPr>
          <a:xfrm flipH="1">
            <a:off x="8709692" y="4010094"/>
            <a:ext cx="5080" cy="273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618881B-6901-B6DC-1895-28D2244896A8}"/>
              </a:ext>
            </a:extLst>
          </p:cNvPr>
          <p:cNvSpPr/>
          <p:nvPr/>
        </p:nvSpPr>
        <p:spPr>
          <a:xfrm>
            <a:off x="6301772" y="4284618"/>
            <a:ext cx="4826000" cy="549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Convert into Pandas Data Frame</a:t>
            </a:r>
            <a:endParaRPr lang="en-GB" dirty="0"/>
          </a:p>
        </p:txBody>
      </p:sp>
      <p:sp>
        <p:nvSpPr>
          <p:cNvPr id="24" name="TextBox 23">
            <a:extLst>
              <a:ext uri="{FF2B5EF4-FFF2-40B4-BE49-F238E27FC236}">
                <a16:creationId xmlns:a16="http://schemas.microsoft.com/office/drawing/2014/main" id="{C8EC4DFC-5039-B830-ADD4-369588F4D493}"/>
              </a:ext>
            </a:extLst>
          </p:cNvPr>
          <p:cNvSpPr txBox="1"/>
          <p:nvPr/>
        </p:nvSpPr>
        <p:spPr>
          <a:xfrm>
            <a:off x="734028" y="4998720"/>
            <a:ext cx="2418080" cy="1384995"/>
          </a:xfrm>
          <a:prstGeom prst="rect">
            <a:avLst/>
          </a:prstGeom>
          <a:noFill/>
        </p:spPr>
        <p:txBody>
          <a:bodyPr wrap="square" rtlCol="0">
            <a:spAutoFit/>
          </a:bodyPr>
          <a:lstStyle/>
          <a:p>
            <a:r>
              <a:rPr lang="en-GB" sz="1400" dirty="0"/>
              <a:t>API GET request code:</a:t>
            </a:r>
          </a:p>
          <a:p>
            <a:r>
              <a:rPr lang="en-GB" sz="1400" dirty="0"/>
              <a:t>https://github.com/JTempletoni/IBM-Data-Capstone/blob/main/1.%20jupyter-labs-spacex-data-collection-api.ipynb</a:t>
            </a:r>
          </a:p>
        </p:txBody>
      </p:sp>
      <p:cxnSp>
        <p:nvCxnSpPr>
          <p:cNvPr id="29" name="Straight Arrow Connector 28">
            <a:extLst>
              <a:ext uri="{FF2B5EF4-FFF2-40B4-BE49-F238E27FC236}">
                <a16:creationId xmlns:a16="http://schemas.microsoft.com/office/drawing/2014/main" id="{717E7A9D-BD6B-4FA4-5663-F8CD1A5E430C}"/>
              </a:ext>
            </a:extLst>
          </p:cNvPr>
          <p:cNvCxnSpPr>
            <a:stCxn id="12" idx="2"/>
            <a:endCxn id="2" idx="3"/>
          </p:cNvCxnSpPr>
          <p:nvPr/>
        </p:nvCxnSpPr>
        <p:spPr>
          <a:xfrm flipH="1">
            <a:off x="9349772" y="1906800"/>
            <a:ext cx="442319" cy="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6FA10B-53F3-29EB-3269-B5CCC1C0493B}"/>
              </a:ext>
            </a:extLst>
          </p:cNvPr>
          <p:cNvCxnSpPr>
            <a:stCxn id="14" idx="4"/>
            <a:endCxn id="11" idx="0"/>
          </p:cNvCxnSpPr>
          <p:nvPr/>
        </p:nvCxnSpPr>
        <p:spPr>
          <a:xfrm>
            <a:off x="8709692" y="3096178"/>
            <a:ext cx="5080" cy="36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A5610C54-7220-4686-3819-682B8AADDD00}"/>
              </a:ext>
            </a:extLst>
          </p:cNvPr>
          <p:cNvSpPr txBox="1">
            <a:spLocks/>
          </p:cNvSpPr>
          <p:nvPr/>
        </p:nvSpPr>
        <p:spPr>
          <a:xfrm>
            <a:off x="922411" y="1792289"/>
            <a:ext cx="3932238" cy="238347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use a RESTful API to extract data from the SpaceX API to GET Falcon 9 launch data, this comes in JSON format, which we parse and decode, then covert into a pandas data frame.</a:t>
            </a:r>
            <a:endParaRPr lang="en-US" sz="2200" dirty="0">
              <a:solidFill>
                <a:schemeClr val="accent3">
                  <a:lumMod val="25000"/>
                </a:schemeClr>
              </a:solidFill>
              <a:latin typeface="Abadi" panose="020B0604020104020204" pitchFamily="34" charset="0"/>
            </a:endParaRPr>
          </a:p>
          <a:p>
            <a:r>
              <a:rPr lang="en-GB" sz="2400" dirty="0"/>
              <a:t>Web scraping code:</a:t>
            </a:r>
          </a:p>
          <a:p>
            <a:pPr marL="0" indent="0">
              <a:buFont typeface="Arial" panose="020B0604020202020204" pitchFamily="34" charset="0"/>
              <a:buNone/>
            </a:pPr>
            <a:r>
              <a:rPr lang="en-GB" sz="1600" dirty="0"/>
              <a:t>https://github.com/JTempletoni/IBM-Data-Capstone/blob/main/2.%20jupyter-labs-webscraping.ipynb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From a Wikipedia web page we use Beautiful Soup to request and extract Falcon 9 launch data from a data table, this comes in HTML format, which we parse and decode, then covert into a pandas data frame.</a:t>
            </a:r>
            <a:endParaRPr lang="en-US" sz="2200" dirty="0">
              <a:solidFill>
                <a:schemeClr val="accent3">
                  <a:lumMod val="25000"/>
                </a:schemeClr>
              </a:solidFill>
              <a:latin typeface="Abadi" panose="020B0604020104020204" pitchFamily="34" charset="0"/>
            </a:endParaRPr>
          </a:p>
          <a:p>
            <a:r>
              <a:rPr lang="en-GB" sz="2400" dirty="0"/>
              <a:t>Web scraping code:</a:t>
            </a:r>
          </a:p>
          <a:p>
            <a:pPr marL="0" indent="0">
              <a:buNone/>
            </a:pPr>
            <a:r>
              <a:rPr lang="en-GB" sz="1600" dirty="0"/>
              <a:t>https://github.com/JTempletoni/IBM-Data-Capstone/blob/main/2.%20jupyter-labs-webscraping.ipynb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8A0A503A-8003-7C7E-AF67-CEA1ED68C970}"/>
              </a:ext>
            </a:extLst>
          </p:cNvPr>
          <p:cNvSpPr/>
          <p:nvPr/>
        </p:nvSpPr>
        <p:spPr>
          <a:xfrm>
            <a:off x="7868920" y="2023261"/>
            <a:ext cx="12700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Data</a:t>
            </a:r>
            <a:endParaRPr lang="en-GB" dirty="0"/>
          </a:p>
        </p:txBody>
      </p:sp>
      <p:sp>
        <p:nvSpPr>
          <p:cNvPr id="7" name="Rectangle 6">
            <a:extLst>
              <a:ext uri="{FF2B5EF4-FFF2-40B4-BE49-F238E27FC236}">
                <a16:creationId xmlns:a16="http://schemas.microsoft.com/office/drawing/2014/main" id="{845F8EFB-55D0-6311-261D-DDA1E10D2D2B}"/>
              </a:ext>
            </a:extLst>
          </p:cNvPr>
          <p:cNvSpPr/>
          <p:nvPr/>
        </p:nvSpPr>
        <p:spPr>
          <a:xfrm>
            <a:off x="6096000" y="4088011"/>
            <a:ext cx="4826000" cy="549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Parse and Decode Data</a:t>
            </a:r>
            <a:endParaRPr lang="en-GB" dirty="0"/>
          </a:p>
        </p:txBody>
      </p:sp>
      <p:sp>
        <p:nvSpPr>
          <p:cNvPr id="8" name="Oval 7">
            <a:extLst>
              <a:ext uri="{FF2B5EF4-FFF2-40B4-BE49-F238E27FC236}">
                <a16:creationId xmlns:a16="http://schemas.microsoft.com/office/drawing/2014/main" id="{CC7A53B3-B1F6-78B4-DD5F-78C1B04B94C0}"/>
              </a:ext>
            </a:extLst>
          </p:cNvPr>
          <p:cNvSpPr/>
          <p:nvPr/>
        </p:nvSpPr>
        <p:spPr>
          <a:xfrm>
            <a:off x="7757160" y="3009583"/>
            <a:ext cx="1493520" cy="54010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t>Web Scraping</a:t>
            </a:r>
            <a:endParaRPr lang="en-GB" dirty="0"/>
          </a:p>
        </p:txBody>
      </p:sp>
      <p:sp>
        <p:nvSpPr>
          <p:cNvPr id="9" name="Rectangle 8">
            <a:extLst>
              <a:ext uri="{FF2B5EF4-FFF2-40B4-BE49-F238E27FC236}">
                <a16:creationId xmlns:a16="http://schemas.microsoft.com/office/drawing/2014/main" id="{FC45F589-7E54-C24F-0D85-87521B93BCAB}"/>
              </a:ext>
            </a:extLst>
          </p:cNvPr>
          <p:cNvSpPr/>
          <p:nvPr/>
        </p:nvSpPr>
        <p:spPr>
          <a:xfrm>
            <a:off x="6090920" y="4911789"/>
            <a:ext cx="4826000" cy="54904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Convert into Pandas Data Frame</a:t>
            </a:r>
            <a:endParaRPr lang="en-GB" dirty="0"/>
          </a:p>
        </p:txBody>
      </p:sp>
      <p:cxnSp>
        <p:nvCxnSpPr>
          <p:cNvPr id="12" name="Straight Arrow Connector 11">
            <a:extLst>
              <a:ext uri="{FF2B5EF4-FFF2-40B4-BE49-F238E27FC236}">
                <a16:creationId xmlns:a16="http://schemas.microsoft.com/office/drawing/2014/main" id="{C41A380A-1A26-8ACC-F9FF-C997FC461D68}"/>
              </a:ext>
            </a:extLst>
          </p:cNvPr>
          <p:cNvCxnSpPr>
            <a:stCxn id="5" idx="2"/>
          </p:cNvCxnSpPr>
          <p:nvPr/>
        </p:nvCxnSpPr>
        <p:spPr>
          <a:xfrm>
            <a:off x="8503920" y="2572310"/>
            <a:ext cx="0" cy="1515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96E7F9-3D6B-35E5-E75A-2EEE15DD24F5}"/>
              </a:ext>
            </a:extLst>
          </p:cNvPr>
          <p:cNvCxnSpPr>
            <a:stCxn id="7" idx="2"/>
            <a:endCxn id="9" idx="0"/>
          </p:cNvCxnSpPr>
          <p:nvPr/>
        </p:nvCxnSpPr>
        <p:spPr>
          <a:xfrm flipH="1">
            <a:off x="8503920" y="4637060"/>
            <a:ext cx="5080" cy="27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D43AA97-F97B-AFAD-4FC8-3BE579A67B88}"/>
              </a:ext>
            </a:extLst>
          </p:cNvPr>
          <p:cNvSpPr/>
          <p:nvPr/>
        </p:nvSpPr>
        <p:spPr>
          <a:xfrm>
            <a:off x="9508331" y="1996851"/>
            <a:ext cx="1493520" cy="54010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Source</a:t>
            </a:r>
            <a:endParaRPr lang="en-GB" dirty="0"/>
          </a:p>
        </p:txBody>
      </p:sp>
      <p:cxnSp>
        <p:nvCxnSpPr>
          <p:cNvPr id="17" name="Straight Arrow Connector 16">
            <a:extLst>
              <a:ext uri="{FF2B5EF4-FFF2-40B4-BE49-F238E27FC236}">
                <a16:creationId xmlns:a16="http://schemas.microsoft.com/office/drawing/2014/main" id="{2B58388A-EE70-C0C5-03D1-1511CA589AF4}"/>
              </a:ext>
            </a:extLst>
          </p:cNvPr>
          <p:cNvCxnSpPr>
            <a:stCxn id="15" idx="2"/>
            <a:endCxn id="5" idx="3"/>
          </p:cNvCxnSpPr>
          <p:nvPr/>
        </p:nvCxnSpPr>
        <p:spPr>
          <a:xfrm flipH="1">
            <a:off x="9138920" y="2266903"/>
            <a:ext cx="369411" cy="30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3361</TotalTime>
  <Words>2280</Words>
  <Application>Microsoft Office PowerPoint</Application>
  <PresentationFormat>Widescreen</PresentationFormat>
  <Paragraphs>235</Paragraphs>
  <Slides>47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Jack Templeton</cp:lastModifiedBy>
  <cp:revision>203</cp:revision>
  <dcterms:created xsi:type="dcterms:W3CDTF">2021-04-29T18:58:34Z</dcterms:created>
  <dcterms:modified xsi:type="dcterms:W3CDTF">2025-04-10T16:12:40Z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